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69" r:id="rId4"/>
  </p:sldMasterIdLst>
  <p:sldIdLst>
    <p:sldId id="256" r:id="rId5"/>
    <p:sldId id="257" r:id="rId6"/>
    <p:sldId id="261" r:id="rId7"/>
    <p:sldId id="259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216629888"/>
        <c:axId val="216632632"/>
      </c:areaChart>
      <c:catAx>
        <c:axId val="216629888"/>
        <c:scaling>
          <c:orientation val="minMax"/>
        </c:scaling>
        <c:delete val="0"/>
        <c:axPos val="b"/>
        <c:numFmt formatCode="General" sourceLinked="1"/>
        <c:majorTickMark val="out"/>
        <c:minorTickMark val="out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6632632"/>
        <c:crosses val="autoZero"/>
        <c:auto val="1"/>
        <c:lblAlgn val="ctr"/>
        <c:lblOffset val="100"/>
        <c:noMultiLvlLbl val="0"/>
      </c:catAx>
      <c:valAx>
        <c:axId val="2166326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66298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tx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>
      <cs:styleClr val="auto"/>
    </cs:effectRef>
    <cs:fontRef idx="minor">
      <a:schemeClr val="tx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tx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/>
      </a:solidFill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olidFill>
        <a:schemeClr val="lt1"/>
      </a:solidFill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416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196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25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2241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389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244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544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616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74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36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80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35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59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122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50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360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866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8522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88D5DFD-FA42-4EB0-B24E-4180C0CC5A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CC864817-5955-484B-9D1F-9BC8DB7398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xmlns="" id="{280C083F-71A6-4E55-AE35-586518FE29B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email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 descr="Lightbulb">
            <a:extLst>
              <a:ext uri="{FF2B5EF4-FFF2-40B4-BE49-F238E27FC236}">
                <a16:creationId xmlns:a16="http://schemas.microsoft.com/office/drawing/2014/main" xmlns="" id="{AC06F95D-BA5D-4DEE-93EF-3FE3173D13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1" y="10"/>
            <a:ext cx="12188389" cy="685799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D44056DF-7985-4692-968A-466E9E6AF7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15" name="Round Diagonal Corner Rectangle 7">
              <a:extLst>
                <a:ext uri="{FF2B5EF4-FFF2-40B4-BE49-F238E27FC236}">
                  <a16:creationId xmlns:a16="http://schemas.microsoft.com/office/drawing/2014/main" xmlns="" id="{B414A174-532A-4602-934F-9858D1D868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940B0C0C-7F94-4725-8108-62B3B7A5AE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xmlns="" id="{367EAC5B-1891-480A-A3AD-B9F6A88FAC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18" name="Freeform 33">
                <a:extLst>
                  <a:ext uri="{FF2B5EF4-FFF2-40B4-BE49-F238E27FC236}">
                    <a16:creationId xmlns:a16="http://schemas.microsoft.com/office/drawing/2014/main" xmlns="" id="{E33FF633-15BA-464F-8F5B-26C56665F79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19" name="Freeform 34">
                <a:extLst>
                  <a:ext uri="{FF2B5EF4-FFF2-40B4-BE49-F238E27FC236}">
                    <a16:creationId xmlns:a16="http://schemas.microsoft.com/office/drawing/2014/main" xmlns="" id="{0C949DF6-E66B-4DB8-AB52-30CA781B483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0" name="Freeform 37">
                <a:extLst>
                  <a:ext uri="{FF2B5EF4-FFF2-40B4-BE49-F238E27FC236}">
                    <a16:creationId xmlns:a16="http://schemas.microsoft.com/office/drawing/2014/main" xmlns="" id="{309C2298-5EF9-4B09-8995-014F6D3BFF5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xmlns="" id="{319B2AFC-EBFF-477C-A364-6D575BE5AA0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2" name="Freeform 36">
                <a:extLst>
                  <a:ext uri="{FF2B5EF4-FFF2-40B4-BE49-F238E27FC236}">
                    <a16:creationId xmlns:a16="http://schemas.microsoft.com/office/drawing/2014/main" xmlns="" id="{CC6B7D67-F2F8-4B07-B954-EAC9135B2BB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3" name="Freeform 38">
                <a:extLst>
                  <a:ext uri="{FF2B5EF4-FFF2-40B4-BE49-F238E27FC236}">
                    <a16:creationId xmlns:a16="http://schemas.microsoft.com/office/drawing/2014/main" xmlns="" id="{7FF1659D-33DA-4F62-8567-A54020D2E28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xmlns="" id="{9110F572-DC3D-4AB3-B731-B73BD650576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xmlns="" id="{A2F7D0E9-68CE-40F9-B0E9-F915103ECF7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6" name="Rectangle 41">
                <a:extLst>
                  <a:ext uri="{FF2B5EF4-FFF2-40B4-BE49-F238E27FC236}">
                    <a16:creationId xmlns:a16="http://schemas.microsoft.com/office/drawing/2014/main" xmlns="" id="{AB69A438-1FB7-454A-A3E9-0C329643CD4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7" name="Freeform 32">
                <a:extLst>
                  <a:ext uri="{FF2B5EF4-FFF2-40B4-BE49-F238E27FC236}">
                    <a16:creationId xmlns:a16="http://schemas.microsoft.com/office/drawing/2014/main" xmlns="" id="{E64598D0-3A2C-4570-9E7C-C52C89549B4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8" name="Freeform 33">
                <a:extLst>
                  <a:ext uri="{FF2B5EF4-FFF2-40B4-BE49-F238E27FC236}">
                    <a16:creationId xmlns:a16="http://schemas.microsoft.com/office/drawing/2014/main" xmlns="" id="{CC17CF42-8908-477B-9F36-DA1306CA010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9" name="Freeform 34">
                <a:extLst>
                  <a:ext uri="{FF2B5EF4-FFF2-40B4-BE49-F238E27FC236}">
                    <a16:creationId xmlns:a16="http://schemas.microsoft.com/office/drawing/2014/main" xmlns="" id="{A2457851-D4A0-404C-BF3F-99AE00B9E9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0" name="Freeform 37">
                <a:extLst>
                  <a:ext uri="{FF2B5EF4-FFF2-40B4-BE49-F238E27FC236}">
                    <a16:creationId xmlns:a16="http://schemas.microsoft.com/office/drawing/2014/main" xmlns="" id="{ECC300FA-EE4A-489E-9A47-79BEBF05DC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1" name="Freeform 35">
                <a:extLst>
                  <a:ext uri="{FF2B5EF4-FFF2-40B4-BE49-F238E27FC236}">
                    <a16:creationId xmlns:a16="http://schemas.microsoft.com/office/drawing/2014/main" xmlns="" id="{0D1F26E2-902B-416B-A1DB-80DAF78D8B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2" name="Freeform 36">
                <a:extLst>
                  <a:ext uri="{FF2B5EF4-FFF2-40B4-BE49-F238E27FC236}">
                    <a16:creationId xmlns:a16="http://schemas.microsoft.com/office/drawing/2014/main" xmlns="" id="{491346A0-BF6D-45A5-806A-2150768722C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3" name="Freeform 38">
                <a:extLst>
                  <a:ext uri="{FF2B5EF4-FFF2-40B4-BE49-F238E27FC236}">
                    <a16:creationId xmlns:a16="http://schemas.microsoft.com/office/drawing/2014/main" xmlns="" id="{A8A5AAC9-38FD-4A03-AB91-236F2AAC625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4" name="Freeform 39">
                <a:extLst>
                  <a:ext uri="{FF2B5EF4-FFF2-40B4-BE49-F238E27FC236}">
                    <a16:creationId xmlns:a16="http://schemas.microsoft.com/office/drawing/2014/main" xmlns="" id="{7AD4105C-55AA-47FF-AC5D-5BCB0B78CDC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5" name="Freeform 40">
                <a:extLst>
                  <a:ext uri="{FF2B5EF4-FFF2-40B4-BE49-F238E27FC236}">
                    <a16:creationId xmlns:a16="http://schemas.microsoft.com/office/drawing/2014/main" xmlns="" id="{1C4B42B1-B112-4057-82C3-E5AF3BC7F6D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6" name="Rectangle 41">
                <a:extLst>
                  <a:ext uri="{FF2B5EF4-FFF2-40B4-BE49-F238E27FC236}">
                    <a16:creationId xmlns:a16="http://schemas.microsoft.com/office/drawing/2014/main" xmlns="" id="{C8B37395-3651-4E66-A62E-31529FABC8C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xmlns="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687081-16D7-4BC5-A7DB-E70117439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0" y="2328334"/>
            <a:ext cx="6858000" cy="1367896"/>
          </a:xfrm>
        </p:spPr>
        <p:txBody>
          <a:bodyPr anchor="ctr">
            <a:normAutofit/>
          </a:bodyPr>
          <a:lstStyle/>
          <a:p>
            <a:pPr algn="ctr"/>
            <a:r>
              <a:rPr lang="en-US" dirty="0" smtClean="0"/>
              <a:t>TCP/IP MODEL</a:t>
            </a:r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B6D540F-1E2F-416F-819F-D8216BC8F3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75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TCP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b="1" dirty="0"/>
              <a:t>Transmission Control Protocol </a:t>
            </a:r>
            <a:r>
              <a:rPr lang="en-US" b="1" dirty="0" smtClean="0"/>
              <a:t>is </a:t>
            </a:r>
            <a:r>
              <a:rPr lang="en-US" b="1" dirty="0"/>
              <a:t>considered as a reliable protocol.</a:t>
            </a:r>
          </a:p>
          <a:p>
            <a:r>
              <a:rPr lang="en-US" b="1" dirty="0"/>
              <a:t>Transmission Control Protocol (TCP) </a:t>
            </a:r>
            <a:r>
              <a:rPr lang="en-US" b="1" dirty="0" smtClean="0"/>
              <a:t>is responsible </a:t>
            </a:r>
            <a:r>
              <a:rPr lang="en-US" b="1" dirty="0"/>
              <a:t>for breaking up the </a:t>
            </a:r>
            <a:r>
              <a:rPr lang="en-US" b="1" dirty="0" smtClean="0"/>
              <a:t>message (Data </a:t>
            </a:r>
            <a:r>
              <a:rPr lang="en-US" b="1" dirty="0"/>
              <a:t>from application layer) into </a:t>
            </a:r>
            <a:r>
              <a:rPr lang="en-US" b="1" dirty="0" smtClean="0"/>
              <a:t>TCP Segments and reassembling </a:t>
            </a:r>
            <a:r>
              <a:rPr lang="en-US" b="1" dirty="0"/>
              <a:t>them at </a:t>
            </a:r>
            <a:r>
              <a:rPr lang="en-US" b="1" dirty="0" smtClean="0"/>
              <a:t>the receiving </a:t>
            </a:r>
            <a:r>
              <a:rPr lang="en-US" b="1" dirty="0"/>
              <a:t>side.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721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HTTP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Hypertext Transfer Protocol (HTTP) is </a:t>
            </a:r>
            <a:r>
              <a:rPr lang="en-US" b="1" dirty="0" smtClean="0"/>
              <a:t>the protocol </a:t>
            </a:r>
            <a:r>
              <a:rPr lang="en-US" b="1" dirty="0"/>
              <a:t>that enables the </a:t>
            </a:r>
            <a:r>
              <a:rPr lang="en-US" b="1" dirty="0" smtClean="0"/>
              <a:t>connection between </a:t>
            </a:r>
            <a:r>
              <a:rPr lang="en-US" b="1" dirty="0"/>
              <a:t>a web server and a client. </a:t>
            </a:r>
            <a:r>
              <a:rPr lang="en-US" b="1" dirty="0" smtClean="0"/>
              <a:t>Hypertext Transfer </a:t>
            </a:r>
            <a:r>
              <a:rPr lang="en-US" b="1" dirty="0"/>
              <a:t>Protocol (HTTP) is an </a:t>
            </a:r>
            <a:r>
              <a:rPr lang="en-US" b="1" dirty="0" smtClean="0"/>
              <a:t>application layer </a:t>
            </a:r>
            <a:r>
              <a:rPr lang="en-US" b="1" dirty="0"/>
              <a:t>protocol for distributing information </a:t>
            </a:r>
            <a:r>
              <a:rPr lang="en-US" b="1" dirty="0" smtClean="0"/>
              <a:t>in the </a:t>
            </a:r>
            <a:r>
              <a:rPr lang="en-US" b="1" dirty="0"/>
              <a:t>World Wide Web (WWW). </a:t>
            </a:r>
            <a:r>
              <a:rPr lang="en-US" b="1" dirty="0" smtClean="0"/>
              <a:t>Hypertext Transfer </a:t>
            </a:r>
            <a:r>
              <a:rPr lang="en-US" b="1" dirty="0"/>
              <a:t>Protocol (HTTP) is based on </a:t>
            </a:r>
            <a:r>
              <a:rPr lang="en-US" b="1" dirty="0" smtClean="0"/>
              <a:t>the client–server architecture.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805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The Internet Protocol (IP) is the </a:t>
            </a:r>
            <a:r>
              <a:rPr lang="en-US" b="1" dirty="0" smtClean="0"/>
              <a:t>principal communications </a:t>
            </a:r>
            <a:r>
              <a:rPr lang="en-US" b="1" dirty="0"/>
              <a:t>protocol in the </a:t>
            </a:r>
            <a:r>
              <a:rPr lang="en-US" b="1" dirty="0" smtClean="0"/>
              <a:t>Internet protocol </a:t>
            </a:r>
            <a:r>
              <a:rPr lang="en-US" b="1" dirty="0"/>
              <a:t>suite for relaying </a:t>
            </a:r>
            <a:r>
              <a:rPr lang="en-US" b="1" dirty="0" smtClean="0"/>
              <a:t>data packets across</a:t>
            </a:r>
            <a:r>
              <a:rPr lang="en-US" b="1" dirty="0"/>
              <a:t> </a:t>
            </a:r>
            <a:r>
              <a:rPr lang="en-US" b="1" dirty="0" smtClean="0"/>
              <a:t>network </a:t>
            </a:r>
            <a:r>
              <a:rPr lang="en-US" b="1" dirty="0"/>
              <a:t>boundaries. Its routing </a:t>
            </a:r>
            <a:r>
              <a:rPr lang="en-US" b="1" dirty="0" smtClean="0"/>
              <a:t>function enables </a:t>
            </a:r>
            <a:r>
              <a:rPr lang="en-US" b="1" dirty="0"/>
              <a:t>internetworking, and </a:t>
            </a:r>
            <a:r>
              <a:rPr lang="en-US" b="1" dirty="0" smtClean="0"/>
              <a:t>essentially establishes </a:t>
            </a:r>
            <a:r>
              <a:rPr lang="en-US" b="1" dirty="0"/>
              <a:t>the Internet.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769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CSMA/CD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Carrier-sense multiple access with </a:t>
            </a:r>
            <a:r>
              <a:rPr lang="en-US" b="1" dirty="0" smtClean="0"/>
              <a:t>collision detection </a:t>
            </a:r>
            <a:r>
              <a:rPr lang="en-US" b="1" dirty="0"/>
              <a:t>(CSMA/CD) is a media </a:t>
            </a:r>
            <a:r>
              <a:rPr lang="en-US" b="1" dirty="0" smtClean="0"/>
              <a:t>access control </a:t>
            </a:r>
            <a:r>
              <a:rPr lang="en-US" b="1" dirty="0"/>
              <a:t>method used most notably in </a:t>
            </a:r>
            <a:r>
              <a:rPr lang="en-US" b="1" dirty="0" smtClean="0"/>
              <a:t>early Ethernet </a:t>
            </a:r>
            <a:r>
              <a:rPr lang="en-US" b="1" dirty="0"/>
              <a:t>technology for local </a:t>
            </a:r>
            <a:r>
              <a:rPr lang="en-US" b="1" dirty="0" smtClean="0"/>
              <a:t>area networking</a:t>
            </a:r>
            <a:r>
              <a:rPr lang="en-US" b="1" dirty="0"/>
              <a:t>. </a:t>
            </a:r>
            <a:endParaRPr lang="en-US" b="1" dirty="0" smtClean="0"/>
          </a:p>
          <a:p>
            <a:r>
              <a:rPr lang="en-US" b="1" dirty="0" smtClean="0"/>
              <a:t>It </a:t>
            </a:r>
            <a:r>
              <a:rPr lang="en-US" b="1" dirty="0"/>
              <a:t>uses a carrier-sensing </a:t>
            </a:r>
            <a:r>
              <a:rPr lang="en-US" b="1" dirty="0" smtClean="0"/>
              <a:t>scheme in </a:t>
            </a:r>
            <a:r>
              <a:rPr lang="en-US" b="1" dirty="0"/>
              <a:t>which a transmitting station detects</a:t>
            </a:r>
          </a:p>
          <a:p>
            <a:pPr marL="0" indent="0">
              <a:buNone/>
            </a:pPr>
            <a:r>
              <a:rPr lang="en-US" b="1" dirty="0"/>
              <a:t>collisions by sensing transmissions </a:t>
            </a:r>
            <a:r>
              <a:rPr lang="en-US" b="1" dirty="0" smtClean="0"/>
              <a:t>from other </a:t>
            </a:r>
            <a:r>
              <a:rPr lang="en-US" b="1" dirty="0"/>
              <a:t>stations while transmitting a frame.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995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/>
              <a:t>Addrressssiing</a:t>
            </a:r>
            <a:endParaRPr lang="en-US" dirty="0"/>
          </a:p>
        </p:txBody>
      </p:sp>
      <p:pic>
        <p:nvPicPr>
          <p:cNvPr id="1028" name="Picture 4" descr="Image result for types of addressing in tcp/i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13" y="2249487"/>
            <a:ext cx="9905998" cy="354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813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address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physical address, also known as </a:t>
            </a:r>
            <a:r>
              <a:rPr lang="en-US" dirty="0" smtClean="0"/>
              <a:t>the MAC address</a:t>
            </a:r>
          </a:p>
          <a:p>
            <a:r>
              <a:rPr lang="en-US" dirty="0" smtClean="0"/>
              <a:t>It </a:t>
            </a:r>
            <a:r>
              <a:rPr lang="en-US" dirty="0"/>
              <a:t>is included in the frame used by the data link layer.</a:t>
            </a:r>
          </a:p>
          <a:p>
            <a:r>
              <a:rPr lang="en-US" dirty="0"/>
              <a:t>It is the lowest-level address. </a:t>
            </a:r>
            <a:endParaRPr lang="en-US" dirty="0" smtClean="0"/>
          </a:p>
          <a:p>
            <a:r>
              <a:rPr lang="en-US" dirty="0" smtClean="0"/>
              <a:t>It is a 6-byte hexadecimal </a:t>
            </a:r>
            <a:r>
              <a:rPr lang="en-US" dirty="0"/>
              <a:t>(48-bit) physical address.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791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Logical Address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Logical addresses are necessary for </a:t>
            </a:r>
            <a:r>
              <a:rPr lang="en-US" dirty="0" smtClean="0"/>
              <a:t>universal communications </a:t>
            </a:r>
            <a:r>
              <a:rPr lang="en-US" dirty="0"/>
              <a:t>that are independent </a:t>
            </a:r>
            <a:r>
              <a:rPr lang="en-US" dirty="0" smtClean="0"/>
              <a:t>of underlying </a:t>
            </a:r>
            <a:r>
              <a:rPr lang="en-US" dirty="0"/>
              <a:t>physical networks</a:t>
            </a:r>
          </a:p>
          <a:p>
            <a:r>
              <a:rPr lang="en-US" dirty="0" smtClean="0"/>
              <a:t>Physical </a:t>
            </a:r>
            <a:r>
              <a:rPr lang="en-US" dirty="0"/>
              <a:t>addresses are not adequate in </a:t>
            </a:r>
            <a:r>
              <a:rPr lang="en-US" dirty="0" smtClean="0"/>
              <a:t>an internetwork </a:t>
            </a:r>
            <a:r>
              <a:rPr lang="en-US" dirty="0"/>
              <a:t>environment where </a:t>
            </a:r>
            <a:r>
              <a:rPr lang="en-US" dirty="0" smtClean="0"/>
              <a:t>different networks </a:t>
            </a:r>
            <a:r>
              <a:rPr lang="en-US" dirty="0"/>
              <a:t>can have different address formats</a:t>
            </a:r>
          </a:p>
          <a:p>
            <a:r>
              <a:rPr lang="en-US" dirty="0" smtClean="0"/>
              <a:t> </a:t>
            </a:r>
            <a:r>
              <a:rPr lang="en-US" dirty="0"/>
              <a:t>A universal addressing system is needed </a:t>
            </a:r>
            <a:r>
              <a:rPr lang="en-US" dirty="0" smtClean="0"/>
              <a:t>in which </a:t>
            </a:r>
            <a:r>
              <a:rPr lang="en-US" dirty="0"/>
              <a:t>each host can be identified </a:t>
            </a:r>
            <a:r>
              <a:rPr lang="en-US" dirty="0" smtClean="0"/>
              <a:t>uniquely</a:t>
            </a:r>
            <a:r>
              <a:rPr lang="en-US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448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Address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logical address in the Internet </a:t>
            </a:r>
            <a:r>
              <a:rPr lang="en-US" dirty="0" smtClean="0"/>
              <a:t>is currently </a:t>
            </a:r>
            <a:r>
              <a:rPr lang="en-US" dirty="0"/>
              <a:t>a 32-bit address (IPv4) and a</a:t>
            </a:r>
          </a:p>
          <a:p>
            <a:r>
              <a:rPr lang="en-US" dirty="0"/>
              <a:t>128-bit address (IPv6), that can </a:t>
            </a:r>
            <a:r>
              <a:rPr lang="en-US" dirty="0" smtClean="0"/>
              <a:t>uniquely define </a:t>
            </a:r>
            <a:r>
              <a:rPr lang="en-US" dirty="0"/>
              <a:t>a host connected to the Internet</a:t>
            </a:r>
          </a:p>
          <a:p>
            <a:r>
              <a:rPr lang="en-US" dirty="0" smtClean="0"/>
              <a:t> </a:t>
            </a:r>
            <a:r>
              <a:rPr lang="en-US" dirty="0"/>
              <a:t>No two publicly addressed and </a:t>
            </a:r>
            <a:r>
              <a:rPr lang="en-US" dirty="0" smtClean="0"/>
              <a:t>visible hosts </a:t>
            </a:r>
            <a:r>
              <a:rPr lang="en-US" dirty="0"/>
              <a:t>on the Internet can have the </a:t>
            </a:r>
            <a:r>
              <a:rPr lang="en-US" dirty="0" smtClean="0"/>
              <a:t>same IP </a:t>
            </a:r>
            <a:r>
              <a:rPr lang="en-US" dirty="0"/>
              <a:t>address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701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Addresses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 </a:t>
            </a:r>
            <a:r>
              <a:rPr lang="en-US" dirty="0"/>
              <a:t>Computers are devices that can run multiple </a:t>
            </a:r>
            <a:r>
              <a:rPr lang="en-US" dirty="0" smtClean="0"/>
              <a:t>processes at </a:t>
            </a:r>
            <a:r>
              <a:rPr lang="en-US" dirty="0"/>
              <a:t>the same time</a:t>
            </a:r>
          </a:p>
          <a:p>
            <a:r>
              <a:rPr lang="en-US" dirty="0" smtClean="0"/>
              <a:t>The </a:t>
            </a:r>
            <a:r>
              <a:rPr lang="en-US" dirty="0"/>
              <a:t>end objective of Internet communication is </a:t>
            </a:r>
            <a:r>
              <a:rPr lang="en-US" dirty="0" smtClean="0"/>
              <a:t>a process </a:t>
            </a:r>
            <a:r>
              <a:rPr lang="en-US" dirty="0"/>
              <a:t>communicating with another process</a:t>
            </a:r>
          </a:p>
          <a:p>
            <a:r>
              <a:rPr lang="en-US" dirty="0" smtClean="0"/>
              <a:t> </a:t>
            </a:r>
            <a:r>
              <a:rPr lang="en-US" dirty="0"/>
              <a:t>For example, computer A can communicate </a:t>
            </a:r>
            <a:r>
              <a:rPr lang="en-US" dirty="0" smtClean="0"/>
              <a:t>with computer </a:t>
            </a:r>
            <a:r>
              <a:rPr lang="en-US" dirty="0"/>
              <a:t>C by using TELNET, at the same </a:t>
            </a:r>
            <a:r>
              <a:rPr lang="en-US" dirty="0" smtClean="0"/>
              <a:t>time, computer </a:t>
            </a:r>
            <a:r>
              <a:rPr lang="en-US" dirty="0"/>
              <a:t>A communicates with computer B by using </a:t>
            </a:r>
            <a:r>
              <a:rPr lang="en-US" dirty="0" smtClean="0"/>
              <a:t>the File </a:t>
            </a:r>
            <a:r>
              <a:rPr lang="en-US" dirty="0"/>
              <a:t>Transfer Protocol (FTP)</a:t>
            </a:r>
          </a:p>
          <a:p>
            <a:r>
              <a:rPr lang="en-US" dirty="0" smtClean="0"/>
              <a:t> </a:t>
            </a:r>
            <a:r>
              <a:rPr lang="en-US" dirty="0"/>
              <a:t>In the TCP/IP architecture, the label assigned to a</a:t>
            </a:r>
          </a:p>
          <a:p>
            <a:r>
              <a:rPr lang="en-US" dirty="0"/>
              <a:t>process is called a port </a:t>
            </a:r>
            <a:r>
              <a:rPr lang="en-US" dirty="0" smtClean="0"/>
              <a:t>address </a:t>
            </a:r>
            <a:r>
              <a:rPr lang="en-US" dirty="0"/>
              <a:t>A port address in TCP/IP is 16 bits in </a:t>
            </a:r>
            <a:r>
              <a:rPr lang="en-US" dirty="0" smtClean="0"/>
              <a:t>length (represented </a:t>
            </a:r>
            <a:r>
              <a:rPr lang="en-US" dirty="0"/>
              <a:t>by one decimal number)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4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Application-Specific Addresses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/>
              <a:t>User-friendly addresses that are </a:t>
            </a:r>
            <a:r>
              <a:rPr lang="en-US" dirty="0" smtClean="0"/>
              <a:t>designed for </a:t>
            </a:r>
            <a:r>
              <a:rPr lang="en-US" dirty="0"/>
              <a:t>specific application</a:t>
            </a:r>
          </a:p>
          <a:p>
            <a:r>
              <a:rPr lang="en-US" dirty="0" smtClean="0"/>
              <a:t> </a:t>
            </a:r>
            <a:r>
              <a:rPr lang="en-US" dirty="0"/>
              <a:t>Examples include the e-mail address (</a:t>
            </a:r>
            <a:r>
              <a:rPr lang="en-US" dirty="0" smtClean="0"/>
              <a:t>for example</a:t>
            </a:r>
            <a:r>
              <a:rPr lang="en-US" dirty="0"/>
              <a:t>, tutun@stei.itb.ac.id) and </a:t>
            </a:r>
            <a:r>
              <a:rPr lang="en-US" dirty="0" smtClean="0"/>
              <a:t>the </a:t>
            </a:r>
            <a:r>
              <a:rPr lang="en-US" dirty="0"/>
              <a:t>Universal Resource Locator (URL) (</a:t>
            </a:r>
            <a:r>
              <a:rPr lang="en-US" dirty="0" smtClean="0"/>
              <a:t>for example</a:t>
            </a:r>
            <a:r>
              <a:rPr lang="en-US" dirty="0"/>
              <a:t>, www.itb.ac.id)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71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roup 204">
            <a:extLst>
              <a:ext uri="{FF2B5EF4-FFF2-40B4-BE49-F238E27FC236}">
                <a16:creationId xmlns:a16="http://schemas.microsoft.com/office/drawing/2014/main" xmlns="" id="{5FE07634-A83A-4681-9C1D-BC0775F9D2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206" name="Rectangle 205">
              <a:extLst>
                <a:ext uri="{FF2B5EF4-FFF2-40B4-BE49-F238E27FC236}">
                  <a16:creationId xmlns:a16="http://schemas.microsoft.com/office/drawing/2014/main" xmlns="" id="{BF62976A-266E-4650-88F2-C16130F3DF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7" name="Picture 2">
              <a:extLst>
                <a:ext uri="{FF2B5EF4-FFF2-40B4-BE49-F238E27FC236}">
                  <a16:creationId xmlns:a16="http://schemas.microsoft.com/office/drawing/2014/main" xmlns="" id="{88D9B99B-59C2-481A-A948-F87920A7FE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 cstate="email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34327-4864-46BB-A57A-7055C9E3A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519" y="618518"/>
            <a:ext cx="3084891" cy="1478570"/>
          </a:xfrm>
        </p:spPr>
        <p:txBody>
          <a:bodyPr>
            <a:normAutofit/>
          </a:bodyPr>
          <a:lstStyle/>
          <a:p>
            <a:r>
              <a:rPr lang="en-US" sz="3200" dirty="0"/>
              <a:t>Computing Components</a:t>
            </a:r>
          </a:p>
        </p:txBody>
      </p:sp>
      <p:pic>
        <p:nvPicPr>
          <p:cNvPr id="10" name="Content Placeholder 6" descr="circuit board">
            <a:extLst>
              <a:ext uri="{FF2B5EF4-FFF2-40B4-BE49-F238E27FC236}">
                <a16:creationId xmlns:a16="http://schemas.microsoft.com/office/drawing/2014/main" xmlns="" id="{38616497-6A2B-4863-A3DD-A2D0AF0748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85000"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0584" r="10584"/>
          <a:stretch/>
        </p:blipFill>
        <p:spPr>
          <a:xfrm flipH="1">
            <a:off x="-5599" y="-9525"/>
            <a:ext cx="4120395" cy="6848475"/>
          </a:xfrm>
          <a:prstGeom prst="rect">
            <a:avLst/>
          </a:prstGeom>
        </p:spPr>
      </p:pic>
      <p:grpSp>
        <p:nvGrpSpPr>
          <p:cNvPr id="209" name="Group 208">
            <a:extLst>
              <a:ext uri="{FF2B5EF4-FFF2-40B4-BE49-F238E27FC236}">
                <a16:creationId xmlns:a16="http://schemas.microsoft.com/office/drawing/2014/main" xmlns="" id="{A2E1FE48-FA7B-4262-B922-041542931D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xmlns="" id="{F2E644B1-8F72-4AC4-89F1-EB3A027341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1" name="Freeform 6">
              <a:extLst>
                <a:ext uri="{FF2B5EF4-FFF2-40B4-BE49-F238E27FC236}">
                  <a16:creationId xmlns:a16="http://schemas.microsoft.com/office/drawing/2014/main" xmlns="" id="{1781B8E8-8A26-4FFB-BE0C-7C0C644F7C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reeform 7">
              <a:extLst>
                <a:ext uri="{FF2B5EF4-FFF2-40B4-BE49-F238E27FC236}">
                  <a16:creationId xmlns:a16="http://schemas.microsoft.com/office/drawing/2014/main" xmlns="" id="{4109D997-E9DF-4429-A643-3E691E2B706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xmlns="" id="{B392695A-F131-4C51-B689-3F4D5B1A2F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4" name="Freeform 9">
              <a:extLst>
                <a:ext uri="{FF2B5EF4-FFF2-40B4-BE49-F238E27FC236}">
                  <a16:creationId xmlns:a16="http://schemas.microsoft.com/office/drawing/2014/main" xmlns="" id="{8218EC3E-07D0-417A-B0A8-057F825EF7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reeform 10">
              <a:extLst>
                <a:ext uri="{FF2B5EF4-FFF2-40B4-BE49-F238E27FC236}">
                  <a16:creationId xmlns:a16="http://schemas.microsoft.com/office/drawing/2014/main" xmlns="" id="{B036399E-7675-47B6-A645-242946879E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reeform 11">
              <a:extLst>
                <a:ext uri="{FF2B5EF4-FFF2-40B4-BE49-F238E27FC236}">
                  <a16:creationId xmlns:a16="http://schemas.microsoft.com/office/drawing/2014/main" xmlns="" id="{C44A0438-B8A4-43B3-B17C-B919FCD92C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reeform 12">
              <a:extLst>
                <a:ext uri="{FF2B5EF4-FFF2-40B4-BE49-F238E27FC236}">
                  <a16:creationId xmlns:a16="http://schemas.microsoft.com/office/drawing/2014/main" xmlns="" id="{ABC7257F-6F64-4B81-BDA7-7C232BCBA2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reeform 13">
              <a:extLst>
                <a:ext uri="{FF2B5EF4-FFF2-40B4-BE49-F238E27FC236}">
                  <a16:creationId xmlns:a16="http://schemas.microsoft.com/office/drawing/2014/main" xmlns="" id="{72DD7E92-F033-480C-A220-63CE422C3A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Freeform 14">
              <a:extLst>
                <a:ext uri="{FF2B5EF4-FFF2-40B4-BE49-F238E27FC236}">
                  <a16:creationId xmlns:a16="http://schemas.microsoft.com/office/drawing/2014/main" xmlns="" id="{444A9AC9-463E-45E7-A818-13F664F7C0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0" name="Freeform 15">
              <a:extLst>
                <a:ext uri="{FF2B5EF4-FFF2-40B4-BE49-F238E27FC236}">
                  <a16:creationId xmlns:a16="http://schemas.microsoft.com/office/drawing/2014/main" xmlns="" id="{6CCE9BBE-5DE3-4991-80CA-DFEB928673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reeform 16">
              <a:extLst>
                <a:ext uri="{FF2B5EF4-FFF2-40B4-BE49-F238E27FC236}">
                  <a16:creationId xmlns:a16="http://schemas.microsoft.com/office/drawing/2014/main" xmlns="" id="{3180F6DF-A13F-491C-BF97-B206E3E7B9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reeform 17">
              <a:extLst>
                <a:ext uri="{FF2B5EF4-FFF2-40B4-BE49-F238E27FC236}">
                  <a16:creationId xmlns:a16="http://schemas.microsoft.com/office/drawing/2014/main" xmlns="" id="{CAD0E44C-73C8-42BB-ADA8-2BA6B30824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reeform 18">
              <a:extLst>
                <a:ext uri="{FF2B5EF4-FFF2-40B4-BE49-F238E27FC236}">
                  <a16:creationId xmlns:a16="http://schemas.microsoft.com/office/drawing/2014/main" xmlns="" id="{436EC43E-A70D-4E5C-B275-35CA8E93C1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reeform 19">
              <a:extLst>
                <a:ext uri="{FF2B5EF4-FFF2-40B4-BE49-F238E27FC236}">
                  <a16:creationId xmlns:a16="http://schemas.microsoft.com/office/drawing/2014/main" xmlns="" id="{ADE7E5B6-2E2A-4F56-9E90-F8613E6D10F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reeform 20">
              <a:extLst>
                <a:ext uri="{FF2B5EF4-FFF2-40B4-BE49-F238E27FC236}">
                  <a16:creationId xmlns:a16="http://schemas.microsoft.com/office/drawing/2014/main" xmlns="" id="{86B9E49B-AE8D-47E0-BACC-A6D0AC3AB2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reeform 21">
              <a:extLst>
                <a:ext uri="{FF2B5EF4-FFF2-40B4-BE49-F238E27FC236}">
                  <a16:creationId xmlns:a16="http://schemas.microsoft.com/office/drawing/2014/main" xmlns="" id="{2EB961AF-CD61-41BA-B0B2-0741A5ED64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reeform 22">
              <a:extLst>
                <a:ext uri="{FF2B5EF4-FFF2-40B4-BE49-F238E27FC236}">
                  <a16:creationId xmlns:a16="http://schemas.microsoft.com/office/drawing/2014/main" xmlns="" id="{DC42BDA1-810A-4135-B3B1-B3161D372A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reeform 23">
              <a:extLst>
                <a:ext uri="{FF2B5EF4-FFF2-40B4-BE49-F238E27FC236}">
                  <a16:creationId xmlns:a16="http://schemas.microsoft.com/office/drawing/2014/main" xmlns="" id="{FA51FCA8-FCF4-4116-8CB2-5C539E37F4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reeform 24">
              <a:extLst>
                <a:ext uri="{FF2B5EF4-FFF2-40B4-BE49-F238E27FC236}">
                  <a16:creationId xmlns:a16="http://schemas.microsoft.com/office/drawing/2014/main" xmlns="" id="{F2850A10-CDBC-462A-8CB7-0258746834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reeform 25">
              <a:extLst>
                <a:ext uri="{FF2B5EF4-FFF2-40B4-BE49-F238E27FC236}">
                  <a16:creationId xmlns:a16="http://schemas.microsoft.com/office/drawing/2014/main" xmlns="" id="{738A37B9-77C2-4464-BF1F-2AF25A0D298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reeform 26">
              <a:extLst>
                <a:ext uri="{FF2B5EF4-FFF2-40B4-BE49-F238E27FC236}">
                  <a16:creationId xmlns:a16="http://schemas.microsoft.com/office/drawing/2014/main" xmlns="" id="{89026C8B-A162-4523-A51B-9F1200BC60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reeform 27">
              <a:extLst>
                <a:ext uri="{FF2B5EF4-FFF2-40B4-BE49-F238E27FC236}">
                  <a16:creationId xmlns:a16="http://schemas.microsoft.com/office/drawing/2014/main" xmlns="" id="{5B76BC40-1FA2-477D-B2C2-4763577DB7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3" name="Freeform 28">
              <a:extLst>
                <a:ext uri="{FF2B5EF4-FFF2-40B4-BE49-F238E27FC236}">
                  <a16:creationId xmlns:a16="http://schemas.microsoft.com/office/drawing/2014/main" xmlns="" id="{6BC68EAA-2809-4AE4-80C1-2555CEF73D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4" name="Freeform 29">
              <a:extLst>
                <a:ext uri="{FF2B5EF4-FFF2-40B4-BE49-F238E27FC236}">
                  <a16:creationId xmlns:a16="http://schemas.microsoft.com/office/drawing/2014/main" xmlns="" id="{FE709D1B-0541-4414-9E87-CF7D6918C1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5" name="Freeform 30">
              <a:extLst>
                <a:ext uri="{FF2B5EF4-FFF2-40B4-BE49-F238E27FC236}">
                  <a16:creationId xmlns:a16="http://schemas.microsoft.com/office/drawing/2014/main" xmlns="" id="{33BCB888-11B8-4D01-BCDA-59BBA28DCE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6" name="Freeform 31">
              <a:extLst>
                <a:ext uri="{FF2B5EF4-FFF2-40B4-BE49-F238E27FC236}">
                  <a16:creationId xmlns:a16="http://schemas.microsoft.com/office/drawing/2014/main" xmlns="" id="{28E5CE3E-C11A-4CF7-82BF-37D1221D4E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7" name="Freeform 32">
              <a:extLst>
                <a:ext uri="{FF2B5EF4-FFF2-40B4-BE49-F238E27FC236}">
                  <a16:creationId xmlns:a16="http://schemas.microsoft.com/office/drawing/2014/main" xmlns="" id="{55284FC3-21FB-4FA7-B695-2D6A9CEF73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xmlns="" id="{13DA6B78-00DE-4E55-9124-EFD72519BB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39" name="Freeform 34">
              <a:extLst>
                <a:ext uri="{FF2B5EF4-FFF2-40B4-BE49-F238E27FC236}">
                  <a16:creationId xmlns:a16="http://schemas.microsoft.com/office/drawing/2014/main" xmlns="" id="{D4602B0F-2844-48BE-9B4A-0366AC904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0" name="Freeform 35">
              <a:extLst>
                <a:ext uri="{FF2B5EF4-FFF2-40B4-BE49-F238E27FC236}">
                  <a16:creationId xmlns:a16="http://schemas.microsoft.com/office/drawing/2014/main" xmlns="" id="{E31E05BB-6004-474D-9900-D990378FD3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1" name="Freeform 36">
              <a:extLst>
                <a:ext uri="{FF2B5EF4-FFF2-40B4-BE49-F238E27FC236}">
                  <a16:creationId xmlns:a16="http://schemas.microsoft.com/office/drawing/2014/main" xmlns="" id="{00BD01ED-F65D-4601-A77D-508E960E09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2" name="Freeform 37">
              <a:extLst>
                <a:ext uri="{FF2B5EF4-FFF2-40B4-BE49-F238E27FC236}">
                  <a16:creationId xmlns:a16="http://schemas.microsoft.com/office/drawing/2014/main" xmlns="" id="{FD307CAE-789C-4E80-B6F1-9858A3ABA3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3" name="Freeform 38">
              <a:extLst>
                <a:ext uri="{FF2B5EF4-FFF2-40B4-BE49-F238E27FC236}">
                  <a16:creationId xmlns:a16="http://schemas.microsoft.com/office/drawing/2014/main" xmlns="" id="{94B97B29-709E-4E24-B2FA-EF84AA12D2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4" name="Freeform 39">
              <a:extLst>
                <a:ext uri="{FF2B5EF4-FFF2-40B4-BE49-F238E27FC236}">
                  <a16:creationId xmlns:a16="http://schemas.microsoft.com/office/drawing/2014/main" xmlns="" id="{C05D52B9-1FA2-4E7C-8229-B09811A901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5" name="Freeform 40">
              <a:extLst>
                <a:ext uri="{FF2B5EF4-FFF2-40B4-BE49-F238E27FC236}">
                  <a16:creationId xmlns:a16="http://schemas.microsoft.com/office/drawing/2014/main" xmlns="" id="{CC0A5575-2FB9-440F-B9A8-E0DDE1C37CE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6" name="Freeform 41">
              <a:extLst>
                <a:ext uri="{FF2B5EF4-FFF2-40B4-BE49-F238E27FC236}">
                  <a16:creationId xmlns:a16="http://schemas.microsoft.com/office/drawing/2014/main" xmlns="" id="{AFFCC88F-01DF-4DE1-8CD5-88631E3091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7" name="Freeform 42">
              <a:extLst>
                <a:ext uri="{FF2B5EF4-FFF2-40B4-BE49-F238E27FC236}">
                  <a16:creationId xmlns:a16="http://schemas.microsoft.com/office/drawing/2014/main" xmlns="" id="{33EEC40B-E2CD-4BAC-94D6-85B7071422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8" name="Freeform 43">
              <a:extLst>
                <a:ext uri="{FF2B5EF4-FFF2-40B4-BE49-F238E27FC236}">
                  <a16:creationId xmlns:a16="http://schemas.microsoft.com/office/drawing/2014/main" xmlns="" id="{3E0E9643-5C60-4933-BB1B-9A09057E72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9" name="Freeform 44">
              <a:extLst>
                <a:ext uri="{FF2B5EF4-FFF2-40B4-BE49-F238E27FC236}">
                  <a16:creationId xmlns:a16="http://schemas.microsoft.com/office/drawing/2014/main" xmlns="" id="{94F86E92-9EC7-437C-946B-31E7C1C477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xmlns="" id="{BE9A51BE-C514-46B5-ABA6-7E7C878F8E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51" name="Freeform 46">
              <a:extLst>
                <a:ext uri="{FF2B5EF4-FFF2-40B4-BE49-F238E27FC236}">
                  <a16:creationId xmlns:a16="http://schemas.microsoft.com/office/drawing/2014/main" xmlns="" id="{8B255447-F0E9-4D96-A4B0-F9EDDE58A3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2" name="Freeform 47">
              <a:extLst>
                <a:ext uri="{FF2B5EF4-FFF2-40B4-BE49-F238E27FC236}">
                  <a16:creationId xmlns:a16="http://schemas.microsoft.com/office/drawing/2014/main" xmlns="" id="{AFAC5F3A-3BE7-489E-A848-498B9995F1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3" name="Freeform 48">
              <a:extLst>
                <a:ext uri="{FF2B5EF4-FFF2-40B4-BE49-F238E27FC236}">
                  <a16:creationId xmlns:a16="http://schemas.microsoft.com/office/drawing/2014/main" xmlns="" id="{A974E7AA-5EF3-4817-B0AE-4C1A784EE9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4" name="Freeform 49">
              <a:extLst>
                <a:ext uri="{FF2B5EF4-FFF2-40B4-BE49-F238E27FC236}">
                  <a16:creationId xmlns:a16="http://schemas.microsoft.com/office/drawing/2014/main" xmlns="" id="{8AA54AC1-3E87-49C0-A594-87829A2CFF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5" name="Freeform 50">
              <a:extLst>
                <a:ext uri="{FF2B5EF4-FFF2-40B4-BE49-F238E27FC236}">
                  <a16:creationId xmlns:a16="http://schemas.microsoft.com/office/drawing/2014/main" xmlns="" id="{CC237789-73BC-4BD9-BFE8-1325FA4B52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6" name="Freeform 51">
              <a:extLst>
                <a:ext uri="{FF2B5EF4-FFF2-40B4-BE49-F238E27FC236}">
                  <a16:creationId xmlns:a16="http://schemas.microsoft.com/office/drawing/2014/main" xmlns="" id="{DCF4052D-CF62-47DC-991E-49D0BA908F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7" name="Freeform 52">
              <a:extLst>
                <a:ext uri="{FF2B5EF4-FFF2-40B4-BE49-F238E27FC236}">
                  <a16:creationId xmlns:a16="http://schemas.microsoft.com/office/drawing/2014/main" xmlns="" id="{2ABD9104-C938-44F2-8622-8407A2593B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8" name="Freeform 53">
              <a:extLst>
                <a:ext uri="{FF2B5EF4-FFF2-40B4-BE49-F238E27FC236}">
                  <a16:creationId xmlns:a16="http://schemas.microsoft.com/office/drawing/2014/main" xmlns="" id="{4AA18F60-3E86-4A5A-B82E-A79183ED36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9" name="Freeform 54">
              <a:extLst>
                <a:ext uri="{FF2B5EF4-FFF2-40B4-BE49-F238E27FC236}">
                  <a16:creationId xmlns:a16="http://schemas.microsoft.com/office/drawing/2014/main" xmlns="" id="{0F34C941-6196-4937-99E5-14AAD23F28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0" name="Freeform 55">
              <a:extLst>
                <a:ext uri="{FF2B5EF4-FFF2-40B4-BE49-F238E27FC236}">
                  <a16:creationId xmlns:a16="http://schemas.microsoft.com/office/drawing/2014/main" xmlns="" id="{60DB8A6C-23D7-4A88-BDCE-8FEC86A123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1" name="Freeform 56">
              <a:extLst>
                <a:ext uri="{FF2B5EF4-FFF2-40B4-BE49-F238E27FC236}">
                  <a16:creationId xmlns:a16="http://schemas.microsoft.com/office/drawing/2014/main" xmlns="" id="{29F5F702-AEE6-4633-BB20-7A15C3A31F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2" name="Freeform 57">
              <a:extLst>
                <a:ext uri="{FF2B5EF4-FFF2-40B4-BE49-F238E27FC236}">
                  <a16:creationId xmlns:a16="http://schemas.microsoft.com/office/drawing/2014/main" xmlns="" id="{F30C7A45-6890-4EA5-9F6B-E2AB4D04C5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3" name="Freeform 58">
              <a:extLst>
                <a:ext uri="{FF2B5EF4-FFF2-40B4-BE49-F238E27FC236}">
                  <a16:creationId xmlns:a16="http://schemas.microsoft.com/office/drawing/2014/main" xmlns="" id="{F31A7373-F68A-485D-95DC-B53ACC7B5F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799" y="2249487"/>
            <a:ext cx="7529514" cy="3541714"/>
          </a:xfrm>
        </p:spPr>
        <p:txBody>
          <a:bodyPr>
            <a:normAutofit/>
          </a:bodyPr>
          <a:lstStyle/>
          <a:p>
            <a:r>
              <a:rPr lang="en-US" i="1" dirty="0"/>
              <a:t>The </a:t>
            </a:r>
            <a:r>
              <a:rPr lang="en-US" b="1" dirty="0"/>
              <a:t>TCP/IP protocol suite </a:t>
            </a:r>
            <a:r>
              <a:rPr lang="en-US" i="1" dirty="0"/>
              <a:t>was developed prior to the OSI model. Therefore, </a:t>
            </a:r>
            <a:r>
              <a:rPr lang="en-US" i="1" dirty="0" smtClean="0"/>
              <a:t>the layers </a:t>
            </a:r>
            <a:r>
              <a:rPr lang="en-US" i="1" dirty="0"/>
              <a:t>in the TCP/IP protocol suite do not match exactly with those in the </a:t>
            </a:r>
            <a:r>
              <a:rPr lang="en-US" i="1" dirty="0" smtClean="0"/>
              <a:t>OSI model.</a:t>
            </a:r>
          </a:p>
          <a:p>
            <a:r>
              <a:rPr lang="en-US" i="1" dirty="0" smtClean="0"/>
              <a:t> </a:t>
            </a:r>
            <a:r>
              <a:rPr lang="en-US" i="1" dirty="0"/>
              <a:t>The original TCP/IP protocol suite was defined as four software </a:t>
            </a:r>
            <a:r>
              <a:rPr lang="en-US" i="1" dirty="0" err="1" smtClean="0"/>
              <a:t>layersbuilt</a:t>
            </a:r>
            <a:r>
              <a:rPr lang="en-US" i="1" dirty="0" smtClean="0"/>
              <a:t> </a:t>
            </a:r>
            <a:r>
              <a:rPr lang="en-US" i="1" dirty="0"/>
              <a:t>upon the hardware. Today, however, TCP/IP is thought of as a </a:t>
            </a:r>
            <a:r>
              <a:rPr lang="en-US" i="1" dirty="0" smtClean="0"/>
              <a:t>five-layer model </a:t>
            </a:r>
            <a:r>
              <a:rPr lang="en-US" i="1" dirty="0"/>
              <a:t>with the layers named similarly to . the ones in the OSI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65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xmlns="" id="{5BE62A68-92FB-4DA6-B1D6-FA043544A9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  <a:effectLst>
            <a:outerShdw blurRad="76200"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3" name="Picture 2">
            <a:extLst>
              <a:ext uri="{FF2B5EF4-FFF2-40B4-BE49-F238E27FC236}">
                <a16:creationId xmlns:a16="http://schemas.microsoft.com/office/drawing/2014/main" xmlns="" id="{10A6DFCC-5864-48A7-8196-CBCF038BB8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83" y="0"/>
            <a:ext cx="12188952" cy="6858000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dgm="http://schemas.openxmlformats.org/drawingml/2006/diagram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Group 94">
            <a:extLst>
              <a:ext uri="{FF2B5EF4-FFF2-40B4-BE49-F238E27FC236}">
                <a16:creationId xmlns:a16="http://schemas.microsoft.com/office/drawing/2014/main" xmlns="" id="{03CA880E-A155-41A2-B87D-21AC3CE333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bg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96" name="Rectangle 5">
              <a:extLst>
                <a:ext uri="{FF2B5EF4-FFF2-40B4-BE49-F238E27FC236}">
                  <a16:creationId xmlns:a16="http://schemas.microsoft.com/office/drawing/2014/main" xmlns="" id="{AD179668-A46F-4D4C-8C75-2F3B4B5787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7" name="Freeform 6">
              <a:extLst>
                <a:ext uri="{FF2B5EF4-FFF2-40B4-BE49-F238E27FC236}">
                  <a16:creationId xmlns:a16="http://schemas.microsoft.com/office/drawing/2014/main" xmlns="" id="{0DB283C2-E19A-4A75-909F-450DB72DEC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7">
              <a:extLst>
                <a:ext uri="{FF2B5EF4-FFF2-40B4-BE49-F238E27FC236}">
                  <a16:creationId xmlns:a16="http://schemas.microsoft.com/office/drawing/2014/main" xmlns="" id="{B674E08A-09B5-42AD-805C-43DAE1D0BE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8">
              <a:extLst>
                <a:ext uri="{FF2B5EF4-FFF2-40B4-BE49-F238E27FC236}">
                  <a16:creationId xmlns:a16="http://schemas.microsoft.com/office/drawing/2014/main" xmlns="" id="{248B903F-D11E-41B4-A6F7-5ACF56D76B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9">
              <a:extLst>
                <a:ext uri="{FF2B5EF4-FFF2-40B4-BE49-F238E27FC236}">
                  <a16:creationId xmlns:a16="http://schemas.microsoft.com/office/drawing/2014/main" xmlns="" id="{68B65942-DED3-475B-B28D-839E15541C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10">
              <a:extLst>
                <a:ext uri="{FF2B5EF4-FFF2-40B4-BE49-F238E27FC236}">
                  <a16:creationId xmlns:a16="http://schemas.microsoft.com/office/drawing/2014/main" xmlns="" id="{54C02C20-8E50-4D5F-9E89-7266186B10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11">
              <a:extLst>
                <a:ext uri="{FF2B5EF4-FFF2-40B4-BE49-F238E27FC236}">
                  <a16:creationId xmlns:a16="http://schemas.microsoft.com/office/drawing/2014/main" xmlns="" id="{057C79DE-C22B-4732-B921-1EEF64DAD2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12">
              <a:extLst>
                <a:ext uri="{FF2B5EF4-FFF2-40B4-BE49-F238E27FC236}">
                  <a16:creationId xmlns:a16="http://schemas.microsoft.com/office/drawing/2014/main" xmlns="" id="{21E55FE5-F856-4E6D-A505-4A5AA92FC2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13">
              <a:extLst>
                <a:ext uri="{FF2B5EF4-FFF2-40B4-BE49-F238E27FC236}">
                  <a16:creationId xmlns:a16="http://schemas.microsoft.com/office/drawing/2014/main" xmlns="" id="{564ACC84-D8A2-43FB-AB43-D7A892AC83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14">
              <a:extLst>
                <a:ext uri="{FF2B5EF4-FFF2-40B4-BE49-F238E27FC236}">
                  <a16:creationId xmlns:a16="http://schemas.microsoft.com/office/drawing/2014/main" xmlns="" id="{33DE6074-A243-4841-8A21-41739E524B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15">
              <a:extLst>
                <a:ext uri="{FF2B5EF4-FFF2-40B4-BE49-F238E27FC236}">
                  <a16:creationId xmlns:a16="http://schemas.microsoft.com/office/drawing/2014/main" xmlns="" id="{6AD73007-A6A4-498E-8AF9-C3F7D61DCD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Line 16">
              <a:extLst>
                <a:ext uri="{FF2B5EF4-FFF2-40B4-BE49-F238E27FC236}">
                  <a16:creationId xmlns:a16="http://schemas.microsoft.com/office/drawing/2014/main" xmlns="" id="{541BFD40-70B0-48BA-9216-9C67411F45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8" name="Freeform 17">
              <a:extLst>
                <a:ext uri="{FF2B5EF4-FFF2-40B4-BE49-F238E27FC236}">
                  <a16:creationId xmlns:a16="http://schemas.microsoft.com/office/drawing/2014/main" xmlns="" id="{7DFC59A5-0E43-4308-8BFB-F505CFB549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18">
              <a:extLst>
                <a:ext uri="{FF2B5EF4-FFF2-40B4-BE49-F238E27FC236}">
                  <a16:creationId xmlns:a16="http://schemas.microsoft.com/office/drawing/2014/main" xmlns="" id="{0852232F-7FE7-4B61-AC34-F29289DAC7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19">
              <a:extLst>
                <a:ext uri="{FF2B5EF4-FFF2-40B4-BE49-F238E27FC236}">
                  <a16:creationId xmlns:a16="http://schemas.microsoft.com/office/drawing/2014/main" xmlns="" id="{F2467A7F-F122-4464-A682-8C4DB1DA1E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20">
              <a:extLst>
                <a:ext uri="{FF2B5EF4-FFF2-40B4-BE49-F238E27FC236}">
                  <a16:creationId xmlns:a16="http://schemas.microsoft.com/office/drawing/2014/main" xmlns="" id="{2178D569-0695-49D6-8261-1BF6E2E48F2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Rectangle 21">
              <a:extLst>
                <a:ext uri="{FF2B5EF4-FFF2-40B4-BE49-F238E27FC236}">
                  <a16:creationId xmlns:a16="http://schemas.microsoft.com/office/drawing/2014/main" xmlns="" id="{E289FFF1-2E96-4F4A-94D2-D1FED6AE8AA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3" name="Freeform 22">
              <a:extLst>
                <a:ext uri="{FF2B5EF4-FFF2-40B4-BE49-F238E27FC236}">
                  <a16:creationId xmlns:a16="http://schemas.microsoft.com/office/drawing/2014/main" xmlns="" id="{F0509D92-D47A-49BC-899A-0C2AB53BC6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23">
              <a:extLst>
                <a:ext uri="{FF2B5EF4-FFF2-40B4-BE49-F238E27FC236}">
                  <a16:creationId xmlns:a16="http://schemas.microsoft.com/office/drawing/2014/main" xmlns="" id="{606E419B-186B-4DA7-95FA-F921A2D3FC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24">
              <a:extLst>
                <a:ext uri="{FF2B5EF4-FFF2-40B4-BE49-F238E27FC236}">
                  <a16:creationId xmlns:a16="http://schemas.microsoft.com/office/drawing/2014/main" xmlns="" id="{35DBBAC4-A0DC-44A6-A64F-3FF22BC30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25">
              <a:extLst>
                <a:ext uri="{FF2B5EF4-FFF2-40B4-BE49-F238E27FC236}">
                  <a16:creationId xmlns:a16="http://schemas.microsoft.com/office/drawing/2014/main" xmlns="" id="{45359546-A3CF-4560-869D-4C642B0F75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26">
              <a:extLst>
                <a:ext uri="{FF2B5EF4-FFF2-40B4-BE49-F238E27FC236}">
                  <a16:creationId xmlns:a16="http://schemas.microsoft.com/office/drawing/2014/main" xmlns="" id="{A9D2DDA1-3EE0-4B5E-8107-6000BCB2B4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27">
              <a:extLst>
                <a:ext uri="{FF2B5EF4-FFF2-40B4-BE49-F238E27FC236}">
                  <a16:creationId xmlns:a16="http://schemas.microsoft.com/office/drawing/2014/main" xmlns="" id="{6DA22C48-18EA-47BE-B75A-9594E025BE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28">
              <a:extLst>
                <a:ext uri="{FF2B5EF4-FFF2-40B4-BE49-F238E27FC236}">
                  <a16:creationId xmlns:a16="http://schemas.microsoft.com/office/drawing/2014/main" xmlns="" id="{411A5F9B-C5BD-4FE0-BEE1-5FA9B82FB3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29">
              <a:extLst>
                <a:ext uri="{FF2B5EF4-FFF2-40B4-BE49-F238E27FC236}">
                  <a16:creationId xmlns:a16="http://schemas.microsoft.com/office/drawing/2014/main" xmlns="" id="{AFFCFD60-FB34-408B-A2EA-311A1093D0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30">
              <a:extLst>
                <a:ext uri="{FF2B5EF4-FFF2-40B4-BE49-F238E27FC236}">
                  <a16:creationId xmlns:a16="http://schemas.microsoft.com/office/drawing/2014/main" xmlns="" id="{72B9EBCA-3EF6-4296-80E0-CD849B27ED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31">
              <a:extLst>
                <a:ext uri="{FF2B5EF4-FFF2-40B4-BE49-F238E27FC236}">
                  <a16:creationId xmlns:a16="http://schemas.microsoft.com/office/drawing/2014/main" xmlns="" id="{CC021197-0DB7-42B6-93BB-32252A9373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34327-4864-46BB-A57A-7055C9E3A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330" y="1254035"/>
            <a:ext cx="2926190" cy="4002222"/>
          </a:xfrm>
        </p:spPr>
        <p:txBody>
          <a:bodyPr>
            <a:normAutofit/>
          </a:bodyPr>
          <a:lstStyle/>
          <a:p>
            <a:pPr algn="r"/>
            <a:r>
              <a:rPr lang="en-US" sz="3300" dirty="0" smtClean="0">
                <a:solidFill>
                  <a:srgbClr val="FFFFFF"/>
                </a:solidFill>
              </a:rPr>
              <a:t>layers of </a:t>
            </a:r>
            <a:r>
              <a:rPr lang="en-US" sz="3300" dirty="0" err="1" smtClean="0">
                <a:solidFill>
                  <a:srgbClr val="FFFFFF"/>
                </a:solidFill>
              </a:rPr>
              <a:t>tcp</a:t>
            </a:r>
            <a:r>
              <a:rPr lang="en-US" sz="3300" dirty="0" smtClean="0">
                <a:solidFill>
                  <a:srgbClr val="FFFFFF"/>
                </a:solidFill>
              </a:rPr>
              <a:t>/</a:t>
            </a:r>
            <a:r>
              <a:rPr lang="en-US" sz="3300" dirty="0" err="1" smtClean="0">
                <a:solidFill>
                  <a:srgbClr val="FFFFFF"/>
                </a:solidFill>
              </a:rPr>
              <a:t>ip</a:t>
            </a:r>
            <a:r>
              <a:rPr lang="en-US" sz="3300" dirty="0" smtClean="0">
                <a:solidFill>
                  <a:srgbClr val="FFFFFF"/>
                </a:solidFill>
              </a:rPr>
              <a:t> model </a:t>
            </a:r>
            <a:endParaRPr lang="en-US" sz="3300" dirty="0">
              <a:solidFill>
                <a:srgbClr val="FFFFFF"/>
              </a:solidFill>
            </a:endParaRPr>
          </a:p>
        </p:txBody>
      </p:sp>
      <p:sp useBgFill="1">
        <p:nvSpPr>
          <p:cNvPr id="124" name="Round Diagonal Corner Rectangle 6">
            <a:extLst>
              <a:ext uri="{FF2B5EF4-FFF2-40B4-BE49-F238E27FC236}">
                <a16:creationId xmlns:a16="http://schemas.microsoft.com/office/drawing/2014/main" xmlns="" id="{7C30BDFE-E13B-4CD1-9371-FAEDFF80CD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059935" y="853439"/>
            <a:ext cx="6987476" cy="4760505"/>
          </a:xfrm>
          <a:prstGeom prst="round2DiagRect">
            <a:avLst>
              <a:gd name="adj1" fmla="val 7418"/>
              <a:gd name="adj2" fmla="val 0"/>
            </a:avLst>
          </a:prstGeom>
          <a:ln w="19050" cap="sq">
            <a:solidFill>
              <a:schemeClr val="bg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xmlns="" id="{A847D4E2-EA7B-40EF-8062-D1FAF838F6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1379200" y="0"/>
            <a:ext cx="674688" cy="6848476"/>
            <a:chOff x="11364912" y="0"/>
            <a:chExt cx="674688" cy="6848476"/>
          </a:xfrm>
          <a:gradFill flip="none" rotWithShape="1">
            <a:gsLst>
              <a:gs pos="0">
                <a:schemeClr val="bg2"/>
              </a:gs>
              <a:gs pos="100000">
                <a:schemeClr val="bg2">
                  <a:lumMod val="60000"/>
                  <a:lumOff val="40000"/>
                  <a:alpha val="60000"/>
                </a:schemeClr>
              </a:gs>
            </a:gsLst>
            <a:lin ang="5400000" scaled="0"/>
            <a:tileRect/>
          </a:gradFill>
        </p:grpSpPr>
        <p:sp>
          <p:nvSpPr>
            <p:cNvPr id="127" name="Freeform 32">
              <a:extLst>
                <a:ext uri="{FF2B5EF4-FFF2-40B4-BE49-F238E27FC236}">
                  <a16:creationId xmlns:a16="http://schemas.microsoft.com/office/drawing/2014/main" xmlns="" id="{F1549F3B-53A1-4D15-8E8E-4297D91B8D8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83975" y="0"/>
              <a:ext cx="417513" cy="512763"/>
            </a:xfrm>
            <a:custGeom>
              <a:avLst/>
              <a:gdLst/>
              <a:ahLst/>
              <a:cxnLst/>
              <a:rect l="0" t="0" r="r" b="b"/>
              <a:pathLst>
                <a:path w="263" h="323">
                  <a:moveTo>
                    <a:pt x="12" y="323"/>
                  </a:moveTo>
                  <a:lnTo>
                    <a:pt x="0" y="314"/>
                  </a:lnTo>
                  <a:lnTo>
                    <a:pt x="203" y="108"/>
                  </a:lnTo>
                  <a:lnTo>
                    <a:pt x="248" y="0"/>
                  </a:lnTo>
                  <a:lnTo>
                    <a:pt x="263" y="6"/>
                  </a:lnTo>
                  <a:lnTo>
                    <a:pt x="218" y="117"/>
                  </a:lnTo>
                  <a:lnTo>
                    <a:pt x="218" y="117"/>
                  </a:lnTo>
                  <a:lnTo>
                    <a:pt x="12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33">
              <a:extLst>
                <a:ext uri="{FF2B5EF4-FFF2-40B4-BE49-F238E27FC236}">
                  <a16:creationId xmlns:a16="http://schemas.microsoft.com/office/drawing/2014/main" xmlns="" id="{841347B2-F767-433C-946A-1B19B4C40EB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364912" y="474663"/>
              <a:ext cx="157163" cy="152400"/>
            </a:xfrm>
            <a:custGeom>
              <a:avLst/>
              <a:gdLst/>
              <a:ahLst/>
              <a:cxnLst/>
              <a:rect l="0" t="0" r="r" b="b"/>
              <a:pathLst>
                <a:path w="33" h="32">
                  <a:moveTo>
                    <a:pt x="17" y="32"/>
                  </a:moveTo>
                  <a:cubicBezTo>
                    <a:pt x="13" y="32"/>
                    <a:pt x="9" y="30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4"/>
                  </a:moveTo>
                  <a:cubicBezTo>
                    <a:pt x="14" y="4"/>
                    <a:pt x="11" y="6"/>
                    <a:pt x="9" y="8"/>
                  </a:cubicBezTo>
                  <a:cubicBezTo>
                    <a:pt x="4" y="12"/>
                    <a:pt x="4" y="20"/>
                    <a:pt x="9" y="24"/>
                  </a:cubicBezTo>
                  <a:cubicBezTo>
                    <a:pt x="11" y="27"/>
                    <a:pt x="14" y="28"/>
                    <a:pt x="17" y="28"/>
                  </a:cubicBezTo>
                  <a:cubicBezTo>
                    <a:pt x="20" y="28"/>
                    <a:pt x="23" y="27"/>
                    <a:pt x="26" y="24"/>
                  </a:cubicBezTo>
                  <a:cubicBezTo>
                    <a:pt x="30" y="20"/>
                    <a:pt x="30" y="12"/>
                    <a:pt x="26" y="8"/>
                  </a:cubicBezTo>
                  <a:cubicBezTo>
                    <a:pt x="23" y="6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Freeform 34">
              <a:extLst>
                <a:ext uri="{FF2B5EF4-FFF2-40B4-BE49-F238E27FC236}">
                  <a16:creationId xmlns:a16="http://schemas.microsoft.com/office/drawing/2014/main" xmlns="" id="{B34A4847-B6CA-4001-8EB1-33B3854A44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631612" y="1539875"/>
              <a:ext cx="188913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Freeform 35">
              <a:extLst>
                <a:ext uri="{FF2B5EF4-FFF2-40B4-BE49-F238E27FC236}">
                  <a16:creationId xmlns:a16="http://schemas.microsoft.com/office/drawing/2014/main" xmlns="" id="{EF334B32-D0A0-45DE-99CB-37A3E56ECE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31600" y="5694363"/>
              <a:ext cx="298450" cy="1154113"/>
            </a:xfrm>
            <a:custGeom>
              <a:avLst/>
              <a:gdLst/>
              <a:ahLst/>
              <a:cxnLst/>
              <a:rect l="0" t="0" r="r" b="b"/>
              <a:pathLst>
                <a:path w="188" h="727">
                  <a:moveTo>
                    <a:pt x="15" y="727"/>
                  </a:moveTo>
                  <a:lnTo>
                    <a:pt x="0" y="727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176" y="0"/>
                  </a:lnTo>
                  <a:lnTo>
                    <a:pt x="188" y="6"/>
                  </a:lnTo>
                  <a:lnTo>
                    <a:pt x="15" y="410"/>
                  </a:lnTo>
                  <a:lnTo>
                    <a:pt x="15" y="7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1" name="Freeform 36">
              <a:extLst>
                <a:ext uri="{FF2B5EF4-FFF2-40B4-BE49-F238E27FC236}">
                  <a16:creationId xmlns:a16="http://schemas.microsoft.com/office/drawing/2014/main" xmlns="" id="{5D1098DF-5812-4A6F-A4B7-AFEBEDA983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772900" y="5551488"/>
              <a:ext cx="157163" cy="155575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3"/>
                    <a:pt x="10" y="29"/>
                    <a:pt x="17" y="29"/>
                  </a:cubicBezTo>
                  <a:cubicBezTo>
                    <a:pt x="23" y="29"/>
                    <a:pt x="29" y="23"/>
                    <a:pt x="29" y="16"/>
                  </a:cubicBezTo>
                  <a:cubicBezTo>
                    <a:pt x="29" y="9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2" name="Freeform 37">
              <a:extLst>
                <a:ext uri="{FF2B5EF4-FFF2-40B4-BE49-F238E27FC236}">
                  <a16:creationId xmlns:a16="http://schemas.microsoft.com/office/drawing/2014/main" xmlns="" id="{2A72CC5D-2EA1-4ABD-B694-045401D7F2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710987" y="4763"/>
              <a:ext cx="304800" cy="1544638"/>
            </a:xfrm>
            <a:custGeom>
              <a:avLst/>
              <a:gdLst/>
              <a:ahLst/>
              <a:cxnLst/>
              <a:rect l="0" t="0" r="r" b="b"/>
              <a:pathLst>
                <a:path w="192" h="973">
                  <a:moveTo>
                    <a:pt x="15" y="973"/>
                  </a:moveTo>
                  <a:lnTo>
                    <a:pt x="0" y="973"/>
                  </a:lnTo>
                  <a:lnTo>
                    <a:pt x="0" y="790"/>
                  </a:lnTo>
                  <a:lnTo>
                    <a:pt x="174" y="614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2" y="620"/>
                  </a:lnTo>
                  <a:lnTo>
                    <a:pt x="15" y="796"/>
                  </a:lnTo>
                  <a:lnTo>
                    <a:pt x="15" y="9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3" name="Freeform 38">
              <a:extLst>
                <a:ext uri="{FF2B5EF4-FFF2-40B4-BE49-F238E27FC236}">
                  <a16:creationId xmlns:a16="http://schemas.microsoft.com/office/drawing/2014/main" xmlns="" id="{47B8C57D-403F-4D5B-9724-24276E99B4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636375" y="4867275"/>
              <a:ext cx="188913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4" name="Freeform 39">
              <a:extLst>
                <a:ext uri="{FF2B5EF4-FFF2-40B4-BE49-F238E27FC236}">
                  <a16:creationId xmlns:a16="http://schemas.microsoft.com/office/drawing/2014/main" xmlns="" id="{4890E5D3-F793-4B6A-AA8F-1F6C03BD1B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441112" y="5046663"/>
              <a:ext cx="307975" cy="1801813"/>
            </a:xfrm>
            <a:custGeom>
              <a:avLst/>
              <a:gdLst/>
              <a:ahLst/>
              <a:cxnLst/>
              <a:rect l="0" t="0" r="r" b="b"/>
              <a:pathLst>
                <a:path w="194" h="1135">
                  <a:moveTo>
                    <a:pt x="18" y="1135"/>
                  </a:moveTo>
                  <a:lnTo>
                    <a:pt x="0" y="1135"/>
                  </a:lnTo>
                  <a:lnTo>
                    <a:pt x="0" y="354"/>
                  </a:lnTo>
                  <a:lnTo>
                    <a:pt x="176" y="177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194" y="183"/>
                  </a:lnTo>
                  <a:lnTo>
                    <a:pt x="18" y="360"/>
                  </a:lnTo>
                  <a:lnTo>
                    <a:pt x="18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5" name="Freeform 40">
              <a:extLst>
                <a:ext uri="{FF2B5EF4-FFF2-40B4-BE49-F238E27FC236}">
                  <a16:creationId xmlns:a16="http://schemas.microsoft.com/office/drawing/2014/main" xmlns="" id="{68A2FE4A-346D-4EA5-B377-EED4515161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849100" y="64166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6" name="Rectangle 41">
              <a:extLst>
                <a:ext uri="{FF2B5EF4-FFF2-40B4-BE49-F238E27FC236}">
                  <a16:creationId xmlns:a16="http://schemas.microsoft.com/office/drawing/2014/main" xmlns="" id="{2F12D5D5-9BB1-4D89-B5B4-8F8353825B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939587" y="6596063"/>
              <a:ext cx="238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dgm="http://schemas.openxmlformats.org/drawingml/2006/diagram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</p:grpSp>
      <p:graphicFrame>
        <p:nvGraphicFramePr>
          <p:cNvPr id="13" name="Content Placeholder 5" descr="Graph">
            <a:extLst>
              <a:ext uri="{FF2B5EF4-FFF2-40B4-BE49-F238E27FC236}">
                <a16:creationId xmlns:a16="http://schemas.microsoft.com/office/drawing/2014/main" xmlns="" id="{B33E6934-D239-4A28-AC33-F8851CE5D9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725223"/>
              </p:ext>
            </p:extLst>
          </p:nvPr>
        </p:nvGraphicFramePr>
        <p:xfrm>
          <a:off x="4207572" y="1083956"/>
          <a:ext cx="6635054" cy="4172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4789" y="962025"/>
            <a:ext cx="6717211" cy="447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63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14F439-6F4E-4BCD-9A8D-B3943844C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>
            <a:normAutofit/>
          </a:bodyPr>
          <a:lstStyle/>
          <a:p>
            <a:r>
              <a:rPr lang="en-US" dirty="0" smtClean="0"/>
              <a:t>Application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928813"/>
            <a:ext cx="9905999" cy="3862388"/>
          </a:xfrm>
        </p:spPr>
        <p:txBody>
          <a:bodyPr>
            <a:normAutofit/>
          </a:bodyPr>
          <a:lstStyle/>
          <a:p>
            <a:r>
              <a:rPr lang="en-US" dirty="0"/>
              <a:t>The application layer in TCP/IP is equivalent </a:t>
            </a:r>
            <a:r>
              <a:rPr lang="en-US" dirty="0" smtClean="0"/>
              <a:t>to the </a:t>
            </a:r>
            <a:r>
              <a:rPr lang="en-US" dirty="0"/>
              <a:t>combined </a:t>
            </a:r>
            <a:r>
              <a:rPr lang="en-US" dirty="0" smtClean="0"/>
              <a:t>session, presentation</a:t>
            </a:r>
            <a:r>
              <a:rPr lang="en-US" dirty="0"/>
              <a:t>, </a:t>
            </a:r>
            <a:r>
              <a:rPr lang="en-US" dirty="0" smtClean="0"/>
              <a:t>and application </a:t>
            </a:r>
            <a:r>
              <a:rPr lang="en-US" dirty="0"/>
              <a:t>layers in the OSI model</a:t>
            </a:r>
            <a:endParaRPr lang="en-US" dirty="0" smtClean="0"/>
          </a:p>
          <a:p>
            <a:pPr lvl="0"/>
            <a:r>
              <a:rPr lang="en-US" dirty="0" smtClean="0"/>
              <a:t>Application </a:t>
            </a:r>
            <a:r>
              <a:rPr lang="en-US" dirty="0"/>
              <a:t>layer defines TCP/IP application protocols</a:t>
            </a:r>
          </a:p>
          <a:p>
            <a:pPr lvl="0"/>
            <a:r>
              <a:rPr lang="en-US" dirty="0"/>
              <a:t>How host programs interface with Transport </a:t>
            </a:r>
            <a:r>
              <a:rPr lang="en-US" dirty="0" smtClean="0"/>
              <a:t>layer </a:t>
            </a:r>
            <a:r>
              <a:rPr lang="en-US" dirty="0"/>
              <a:t>services to use the network</a:t>
            </a:r>
            <a:r>
              <a:rPr lang="en-US" dirty="0" smtClean="0"/>
              <a:t>.</a:t>
            </a:r>
          </a:p>
          <a:p>
            <a:r>
              <a:rPr lang="en-US" dirty="0"/>
              <a:t>The application layer allows a user to access </a:t>
            </a:r>
            <a:r>
              <a:rPr lang="en-US" dirty="0" smtClean="0"/>
              <a:t>the services </a:t>
            </a:r>
            <a:r>
              <a:rPr lang="en-US" dirty="0"/>
              <a:t>of our private internet or the </a:t>
            </a:r>
            <a:r>
              <a:rPr lang="en-US" dirty="0" smtClean="0"/>
              <a:t>global Internet</a:t>
            </a:r>
            <a:endParaRPr lang="en-US" dirty="0"/>
          </a:p>
          <a:p>
            <a:pPr lvl="1"/>
            <a:r>
              <a:rPr lang="en-US" dirty="0" smtClean="0"/>
              <a:t> </a:t>
            </a:r>
            <a:r>
              <a:rPr lang="en-US" dirty="0"/>
              <a:t>electronic mail, file transfer, accessing the </a:t>
            </a:r>
            <a:r>
              <a:rPr lang="en-US" dirty="0" smtClean="0"/>
              <a:t>World Wide </a:t>
            </a:r>
            <a:r>
              <a:rPr lang="en-US" dirty="0"/>
              <a:t>Web, etc.</a:t>
            </a:r>
          </a:p>
        </p:txBody>
      </p:sp>
    </p:spTree>
    <p:extLst>
      <p:ext uri="{BB962C8B-B14F-4D97-AF65-F5344CB8AC3E}">
        <p14:creationId xmlns:p14="http://schemas.microsoft.com/office/powerpoint/2010/main" val="4084789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layer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It is include high level protocol that are used for wide verity application like:</a:t>
            </a:r>
          </a:p>
          <a:p>
            <a:r>
              <a:rPr lang="en-US" dirty="0" smtClean="0"/>
              <a:t> </a:t>
            </a:r>
            <a:r>
              <a:rPr lang="en-US" i="1" dirty="0"/>
              <a:t>TELNET(Terminal Network) : used for remote login.</a:t>
            </a:r>
          </a:p>
          <a:p>
            <a:r>
              <a:rPr lang="en-US" dirty="0" smtClean="0"/>
              <a:t> </a:t>
            </a:r>
            <a:r>
              <a:rPr lang="en-US" i="1" dirty="0"/>
              <a:t>FTP(File Transfer Protocol) : used for transfer of file from one system </a:t>
            </a:r>
            <a:r>
              <a:rPr lang="en-US" i="1" dirty="0" smtClean="0"/>
              <a:t>to another</a:t>
            </a:r>
            <a:r>
              <a:rPr lang="en-US" i="1" dirty="0"/>
              <a:t>.</a:t>
            </a:r>
          </a:p>
          <a:p>
            <a:r>
              <a:rPr lang="en-US" dirty="0" smtClean="0"/>
              <a:t> </a:t>
            </a:r>
            <a:r>
              <a:rPr lang="en-US" i="1" dirty="0"/>
              <a:t>HTTP(Hyper Text Transfer Protocol)|: for fetching web 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648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Transport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purpose </a:t>
            </a:r>
            <a:r>
              <a:rPr lang="en-US" dirty="0"/>
              <a:t>of Transport layer is to </a:t>
            </a:r>
            <a:r>
              <a:rPr lang="en-US" dirty="0" smtClean="0"/>
              <a:t>permit devices </a:t>
            </a:r>
            <a:r>
              <a:rPr lang="en-US" dirty="0"/>
              <a:t>on the source and </a:t>
            </a:r>
            <a:r>
              <a:rPr lang="en-US" dirty="0" smtClean="0"/>
              <a:t>destination hosts </a:t>
            </a:r>
            <a:r>
              <a:rPr lang="en-US" dirty="0"/>
              <a:t>to carry on a conversation.</a:t>
            </a:r>
          </a:p>
          <a:p>
            <a:r>
              <a:rPr lang="en-US" dirty="0"/>
              <a:t>The transport layer is responsible for </a:t>
            </a:r>
            <a:r>
              <a:rPr lang="en-US" dirty="0" smtClean="0"/>
              <a:t>delivering the </a:t>
            </a:r>
            <a:r>
              <a:rPr lang="en-US" i="1" dirty="0"/>
              <a:t>whole message</a:t>
            </a:r>
            <a:r>
              <a:rPr lang="en-US" dirty="0"/>
              <a:t>, which is called a </a:t>
            </a:r>
            <a:r>
              <a:rPr lang="en-US" i="1" dirty="0" smtClean="0"/>
              <a:t>segment </a:t>
            </a:r>
            <a:r>
              <a:rPr lang="en-US" dirty="0" smtClean="0"/>
              <a:t>from </a:t>
            </a:r>
            <a:r>
              <a:rPr lang="en-US" dirty="0"/>
              <a:t>A to </a:t>
            </a:r>
            <a:r>
              <a:rPr lang="en-US" dirty="0" smtClean="0"/>
              <a:t>B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transport layer was represented in the TCP/IP suite by two protocols:</a:t>
            </a:r>
          </a:p>
          <a:p>
            <a:pPr lvl="1"/>
            <a:r>
              <a:rPr lang="pt-BR" b="1" dirty="0"/>
              <a:t>User Datagram Protocol (UDP) </a:t>
            </a:r>
            <a:endParaRPr lang="pt-BR" b="1" dirty="0"/>
          </a:p>
          <a:p>
            <a:pPr lvl="1"/>
            <a:r>
              <a:rPr lang="pt-BR" b="1" dirty="0" smtClean="0"/>
              <a:t> </a:t>
            </a:r>
            <a:r>
              <a:rPr lang="pt-BR" b="1" dirty="0"/>
              <a:t>Transmission Control Protocol (TCP)</a:t>
            </a:r>
            <a:r>
              <a:rPr lang="pt-B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366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Internet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the network layer (or, more accurately, </a:t>
            </a:r>
            <a:r>
              <a:rPr lang="en-US" dirty="0" smtClean="0"/>
              <a:t>the internetwork </a:t>
            </a:r>
            <a:r>
              <a:rPr lang="en-US" dirty="0"/>
              <a:t>layer), TCP/IP supports the </a:t>
            </a:r>
            <a:r>
              <a:rPr lang="en-US" dirty="0" smtClean="0"/>
              <a:t>Internet Protocol </a:t>
            </a:r>
            <a:r>
              <a:rPr lang="en-US" dirty="0"/>
              <a:t>(IP</a:t>
            </a:r>
            <a:r>
              <a:rPr lang="en-US" dirty="0" smtClean="0"/>
              <a:t>)</a:t>
            </a:r>
          </a:p>
          <a:p>
            <a:r>
              <a:rPr lang="en-US" dirty="0"/>
              <a:t>Internet </a:t>
            </a:r>
            <a:r>
              <a:rPr lang="en-US" dirty="0" smtClean="0"/>
              <a:t>layer pack </a:t>
            </a:r>
            <a:r>
              <a:rPr lang="en-US" dirty="0"/>
              <a:t>data into data packets known as </a:t>
            </a:r>
            <a:r>
              <a:rPr lang="en-US" dirty="0" smtClean="0"/>
              <a:t>IP datagrams</a:t>
            </a:r>
            <a:r>
              <a:rPr lang="en-US" dirty="0"/>
              <a:t>, which contain source </a:t>
            </a:r>
            <a:r>
              <a:rPr lang="en-US" dirty="0" smtClean="0"/>
              <a:t>and destination </a:t>
            </a:r>
            <a:r>
              <a:rPr lang="en-US" dirty="0"/>
              <a:t>address (logical address or </a:t>
            </a:r>
            <a:r>
              <a:rPr lang="en-US" dirty="0" smtClean="0"/>
              <a:t>IP address)</a:t>
            </a:r>
          </a:p>
          <a:p>
            <a:r>
              <a:rPr lang="en-US" dirty="0"/>
              <a:t>The Internet layer is </a:t>
            </a:r>
            <a:r>
              <a:rPr lang="en-US" dirty="0" smtClean="0"/>
              <a:t>also responsible </a:t>
            </a:r>
            <a:r>
              <a:rPr lang="en-US" dirty="0"/>
              <a:t>for routing of IP datagrams.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138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Internet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/>
              <a:t>IP (Internet Protocol)</a:t>
            </a:r>
          </a:p>
          <a:p>
            <a:r>
              <a:rPr lang="en-US" dirty="0" smtClean="0"/>
              <a:t> </a:t>
            </a:r>
            <a:r>
              <a:rPr lang="en-US" dirty="0"/>
              <a:t>ICMP (Internet Control </a:t>
            </a:r>
            <a:r>
              <a:rPr lang="en-US" dirty="0" smtClean="0"/>
              <a:t>Message Protocol</a:t>
            </a:r>
            <a:r>
              <a:rPr lang="en-US" dirty="0"/>
              <a:t>)</a:t>
            </a:r>
          </a:p>
          <a:p>
            <a:r>
              <a:rPr lang="en-US" dirty="0" smtClean="0"/>
              <a:t>ARP </a:t>
            </a:r>
            <a:r>
              <a:rPr lang="en-US" dirty="0"/>
              <a:t>(Address Resolution Protocol)</a:t>
            </a:r>
          </a:p>
          <a:p>
            <a:r>
              <a:rPr lang="en-US" dirty="0" smtClean="0"/>
              <a:t>RARP </a:t>
            </a:r>
            <a:r>
              <a:rPr lang="en-US" dirty="0"/>
              <a:t>(Reverse Address </a:t>
            </a:r>
            <a:r>
              <a:rPr lang="en-US" dirty="0" smtClean="0"/>
              <a:t>Resolution Protocol</a:t>
            </a:r>
            <a:r>
              <a:rPr lang="en-US" dirty="0"/>
              <a:t>)</a:t>
            </a:r>
          </a:p>
          <a:p>
            <a:r>
              <a:rPr lang="en-US" dirty="0" smtClean="0"/>
              <a:t> </a:t>
            </a:r>
            <a:r>
              <a:rPr lang="en-US" dirty="0"/>
              <a:t>IGMP (Internet </a:t>
            </a:r>
            <a:r>
              <a:rPr lang="en-US" dirty="0" smtClean="0"/>
              <a:t>Group Management </a:t>
            </a:r>
            <a:r>
              <a:rPr lang="en-US" dirty="0"/>
              <a:t>Protocol)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794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Network Access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Network Access </a:t>
            </a:r>
            <a:r>
              <a:rPr lang="en-US" dirty="0"/>
              <a:t>Layer defines details of how data </a:t>
            </a:r>
            <a:r>
              <a:rPr lang="en-US" dirty="0" smtClean="0"/>
              <a:t>is physically </a:t>
            </a:r>
            <a:r>
              <a:rPr lang="en-US" dirty="0"/>
              <a:t>sent through the </a:t>
            </a:r>
            <a:r>
              <a:rPr lang="en-US" dirty="0" smtClean="0"/>
              <a:t>network, including </a:t>
            </a:r>
            <a:r>
              <a:rPr lang="en-US" dirty="0"/>
              <a:t>how bits are electrically </a:t>
            </a:r>
            <a:r>
              <a:rPr lang="en-US" dirty="0" smtClean="0"/>
              <a:t>or optically </a:t>
            </a:r>
            <a:r>
              <a:rPr lang="en-US" dirty="0"/>
              <a:t>signaled by hardware devices </a:t>
            </a:r>
            <a:r>
              <a:rPr lang="en-US" dirty="0" smtClean="0"/>
              <a:t>that interface </a:t>
            </a:r>
            <a:r>
              <a:rPr lang="en-US" dirty="0"/>
              <a:t>directly with a network </a:t>
            </a:r>
            <a:r>
              <a:rPr lang="en-US" dirty="0" smtClean="0"/>
              <a:t>medium, such </a:t>
            </a:r>
            <a:r>
              <a:rPr lang="en-US" dirty="0"/>
              <a:t>as coaxial cable, optical fiber, </a:t>
            </a:r>
            <a:r>
              <a:rPr lang="en-US" dirty="0" smtClean="0"/>
              <a:t>or twisted </a:t>
            </a:r>
            <a:r>
              <a:rPr lang="en-US" dirty="0"/>
              <a:t>pair copper wire</a:t>
            </a:r>
            <a:r>
              <a:rPr lang="en-US" dirty="0" smtClean="0"/>
              <a:t>.</a:t>
            </a:r>
          </a:p>
          <a:p>
            <a:r>
              <a:rPr lang="en-US" dirty="0"/>
              <a:t>CSMA/CD (Carrier Sense </a:t>
            </a:r>
            <a:r>
              <a:rPr lang="en-US" dirty="0" smtClean="0"/>
              <a:t>Multiple Access/Collision </a:t>
            </a:r>
            <a:r>
              <a:rPr lang="en-US" dirty="0"/>
              <a:t>Detection)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563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E9F5BB-97DB-4160-B47A-8FCEBC4F46E5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3545AAC2-3D9B-47D1-B22C-F3D1B3D4D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5D4F14-B0CC-4BD5-A6F5-6EB7AE97AF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Circuit design</Template>
  <TotalTime>0</TotalTime>
  <Words>898</Words>
  <Application>Microsoft Office PowerPoint</Application>
  <PresentationFormat>Widescreen</PresentationFormat>
  <Paragraphs>69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Trebuchet MS</vt:lpstr>
      <vt:lpstr>Tw Cen MT</vt:lpstr>
      <vt:lpstr>Circuit</vt:lpstr>
      <vt:lpstr>TCP/IP MODEL</vt:lpstr>
      <vt:lpstr>Computing Components</vt:lpstr>
      <vt:lpstr>layers of tcp/ip model </vt:lpstr>
      <vt:lpstr>Application layer</vt:lpstr>
      <vt:lpstr>Application layer</vt:lpstr>
      <vt:lpstr>Transport Layer</vt:lpstr>
      <vt:lpstr>Internet Layer</vt:lpstr>
      <vt:lpstr>Internet Layer</vt:lpstr>
      <vt:lpstr>Network Access Layer</vt:lpstr>
      <vt:lpstr>TCP</vt:lpstr>
      <vt:lpstr>HTTP</vt:lpstr>
      <vt:lpstr>IP</vt:lpstr>
      <vt:lpstr>CSMA/CD</vt:lpstr>
      <vt:lpstr>Addrressssiing</vt:lpstr>
      <vt:lpstr>Physical address</vt:lpstr>
      <vt:lpstr>Logical Address</vt:lpstr>
      <vt:lpstr>Logical Address</vt:lpstr>
      <vt:lpstr>Port Addresses</vt:lpstr>
      <vt:lpstr>Application-Specific Addresses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2019-03-28T15:55:51Z</dcterms:created>
  <dcterms:modified xsi:type="dcterms:W3CDTF">2019-03-28T21:13:45Z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